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4" r:id="rId1"/>
  </p:sldMasterIdLst>
  <p:notesMasterIdLst>
    <p:notesMasterId r:id="rId13"/>
  </p:notesMasterIdLst>
  <p:sldIdLst>
    <p:sldId id="257" r:id="rId2"/>
    <p:sldId id="259" r:id="rId3"/>
    <p:sldId id="261" r:id="rId4"/>
    <p:sldId id="263" r:id="rId5"/>
    <p:sldId id="265" r:id="rId6"/>
    <p:sldId id="267" r:id="rId7"/>
    <p:sldId id="269" r:id="rId8"/>
    <p:sldId id="271" r:id="rId9"/>
    <p:sldId id="273" r:id="rId10"/>
    <p:sldId id="274" r:id="rId11"/>
    <p:sldId id="276" r:id="rId12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izJLiqtXsolvdTzn2reg/MSJs5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A53814-B55B-4A6E-BF3D-01F8098F54E5}">
  <a:tblStyle styleId="{89A53814-B55B-4A6E-BF3D-01F8098F54E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A221D43-12A8-43E0-AE88-66802ACED4F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74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ee7e4a91c1_3_4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g3ee7e4a91c1_3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ef2225c6b0_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03800" y="706438"/>
            <a:ext cx="3395663" cy="1909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g3ef2225c6b0_3_22:notes"/>
          <p:cNvSpPr txBox="1">
            <a:spLocks noGrp="1"/>
          </p:cNvSpPr>
          <p:nvPr>
            <p:ph type="body" idx="1"/>
          </p:nvPr>
        </p:nvSpPr>
        <p:spPr>
          <a:xfrm>
            <a:off x="1340273" y="2721312"/>
            <a:ext cx="10722300" cy="22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3ef2225c6b0_3_22:notes"/>
          <p:cNvSpPr txBox="1">
            <a:spLocks noGrp="1"/>
          </p:cNvSpPr>
          <p:nvPr>
            <p:ph type="sldNum" idx="12"/>
          </p:nvPr>
        </p:nvSpPr>
        <p:spPr>
          <a:xfrm>
            <a:off x="7591781" y="5370960"/>
            <a:ext cx="58080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ef2225c6b0_3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ef2225c6b0_3_8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ef2225c6b0_3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03800" y="706438"/>
            <a:ext cx="3395663" cy="1909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3ef2225c6b0_3_122:notes"/>
          <p:cNvSpPr txBox="1">
            <a:spLocks noGrp="1"/>
          </p:cNvSpPr>
          <p:nvPr>
            <p:ph type="body" idx="1"/>
          </p:nvPr>
        </p:nvSpPr>
        <p:spPr>
          <a:xfrm>
            <a:off x="1340273" y="2721312"/>
            <a:ext cx="10722300" cy="22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ef2225c6b0_3_122:notes"/>
          <p:cNvSpPr txBox="1">
            <a:spLocks noGrp="1"/>
          </p:cNvSpPr>
          <p:nvPr>
            <p:ph type="sldNum" idx="12"/>
          </p:nvPr>
        </p:nvSpPr>
        <p:spPr>
          <a:xfrm>
            <a:off x="7591781" y="5370960"/>
            <a:ext cx="58080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ef25cc7c6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03800" y="706438"/>
            <a:ext cx="3395663" cy="1909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3ef25cc7c68_0_16:notes"/>
          <p:cNvSpPr txBox="1">
            <a:spLocks noGrp="1"/>
          </p:cNvSpPr>
          <p:nvPr>
            <p:ph type="body" idx="1"/>
          </p:nvPr>
        </p:nvSpPr>
        <p:spPr>
          <a:xfrm>
            <a:off x="1340273" y="2721312"/>
            <a:ext cx="10722300" cy="22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3ef25cc7c68_0_16:notes"/>
          <p:cNvSpPr txBox="1">
            <a:spLocks noGrp="1"/>
          </p:cNvSpPr>
          <p:nvPr>
            <p:ph type="sldNum" idx="12"/>
          </p:nvPr>
        </p:nvSpPr>
        <p:spPr>
          <a:xfrm>
            <a:off x="7591781" y="5370960"/>
            <a:ext cx="58080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ef2225c6b0_3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03800" y="706438"/>
            <a:ext cx="3395663" cy="1909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3ef2225c6b0_3_84:notes"/>
          <p:cNvSpPr txBox="1">
            <a:spLocks noGrp="1"/>
          </p:cNvSpPr>
          <p:nvPr>
            <p:ph type="body" idx="1"/>
          </p:nvPr>
        </p:nvSpPr>
        <p:spPr>
          <a:xfrm>
            <a:off x="1340273" y="2721312"/>
            <a:ext cx="10722300" cy="22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3ef2225c6b0_3_84:notes"/>
          <p:cNvSpPr txBox="1">
            <a:spLocks noGrp="1"/>
          </p:cNvSpPr>
          <p:nvPr>
            <p:ph type="sldNum" idx="12"/>
          </p:nvPr>
        </p:nvSpPr>
        <p:spPr>
          <a:xfrm>
            <a:off x="7591781" y="5370960"/>
            <a:ext cx="58080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ef2225c6b0_3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03800" y="706438"/>
            <a:ext cx="3395663" cy="1909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3ef2225c6b0_3_53:notes"/>
          <p:cNvSpPr txBox="1">
            <a:spLocks noGrp="1"/>
          </p:cNvSpPr>
          <p:nvPr>
            <p:ph type="body" idx="1"/>
          </p:nvPr>
        </p:nvSpPr>
        <p:spPr>
          <a:xfrm>
            <a:off x="1340273" y="2721312"/>
            <a:ext cx="10722300" cy="22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3ef2225c6b0_3_53:notes"/>
          <p:cNvSpPr txBox="1">
            <a:spLocks noGrp="1"/>
          </p:cNvSpPr>
          <p:nvPr>
            <p:ph type="sldNum" idx="12"/>
          </p:nvPr>
        </p:nvSpPr>
        <p:spPr>
          <a:xfrm>
            <a:off x="7591781" y="5370960"/>
            <a:ext cx="58080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ef2b33f906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03800" y="706438"/>
            <a:ext cx="3395663" cy="1909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3ef2b33f906_0_38:notes"/>
          <p:cNvSpPr txBox="1">
            <a:spLocks noGrp="1"/>
          </p:cNvSpPr>
          <p:nvPr>
            <p:ph type="body" idx="1"/>
          </p:nvPr>
        </p:nvSpPr>
        <p:spPr>
          <a:xfrm>
            <a:off x="1340273" y="2721312"/>
            <a:ext cx="10722300" cy="22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3ef2b33f906_0_38:notes"/>
          <p:cNvSpPr txBox="1">
            <a:spLocks noGrp="1"/>
          </p:cNvSpPr>
          <p:nvPr>
            <p:ph type="sldNum" idx="12"/>
          </p:nvPr>
        </p:nvSpPr>
        <p:spPr>
          <a:xfrm>
            <a:off x="7591781" y="5370960"/>
            <a:ext cx="58080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ef2b33f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03800" y="706438"/>
            <a:ext cx="3395663" cy="1909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g3ef2b33f906_0_16:notes"/>
          <p:cNvSpPr txBox="1">
            <a:spLocks noGrp="1"/>
          </p:cNvSpPr>
          <p:nvPr>
            <p:ph type="body" idx="1"/>
          </p:nvPr>
        </p:nvSpPr>
        <p:spPr>
          <a:xfrm>
            <a:off x="1340273" y="2721312"/>
            <a:ext cx="10722300" cy="22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3ef2b33f906_0_16:notes"/>
          <p:cNvSpPr txBox="1">
            <a:spLocks noGrp="1"/>
          </p:cNvSpPr>
          <p:nvPr>
            <p:ph type="sldNum" idx="12"/>
          </p:nvPr>
        </p:nvSpPr>
        <p:spPr>
          <a:xfrm>
            <a:off x="7591781" y="5370960"/>
            <a:ext cx="58080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ef2b33f9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03800" y="706438"/>
            <a:ext cx="3395663" cy="1909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g3ef2b33f906_0_0:notes"/>
          <p:cNvSpPr txBox="1">
            <a:spLocks noGrp="1"/>
          </p:cNvSpPr>
          <p:nvPr>
            <p:ph type="body" idx="1"/>
          </p:nvPr>
        </p:nvSpPr>
        <p:spPr>
          <a:xfrm>
            <a:off x="1340273" y="2721312"/>
            <a:ext cx="10722300" cy="22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3ef2b33f906_0_0:notes"/>
          <p:cNvSpPr txBox="1">
            <a:spLocks noGrp="1"/>
          </p:cNvSpPr>
          <p:nvPr>
            <p:ph type="sldNum" idx="12"/>
          </p:nvPr>
        </p:nvSpPr>
        <p:spPr>
          <a:xfrm>
            <a:off x="7591781" y="5370960"/>
            <a:ext cx="58080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ef2225c6b0_3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03800" y="706438"/>
            <a:ext cx="3395663" cy="1909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g3ef2225c6b0_3_36:notes"/>
          <p:cNvSpPr txBox="1">
            <a:spLocks noGrp="1"/>
          </p:cNvSpPr>
          <p:nvPr>
            <p:ph type="body" idx="1"/>
          </p:nvPr>
        </p:nvSpPr>
        <p:spPr>
          <a:xfrm>
            <a:off x="1340273" y="2721312"/>
            <a:ext cx="10722300" cy="22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g3ef2225c6b0_3_36:notes"/>
          <p:cNvSpPr txBox="1">
            <a:spLocks noGrp="1"/>
          </p:cNvSpPr>
          <p:nvPr>
            <p:ph type="sldNum" idx="12"/>
          </p:nvPr>
        </p:nvSpPr>
        <p:spPr>
          <a:xfrm>
            <a:off x="7591781" y="5370960"/>
            <a:ext cx="58080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ee7e4a91c1_3_6"/>
          <p:cNvSpPr txBox="1">
            <a:spLocks noGrp="1"/>
          </p:cNvSpPr>
          <p:nvPr>
            <p:ph type="title"/>
          </p:nvPr>
        </p:nvSpPr>
        <p:spPr>
          <a:xfrm>
            <a:off x="1138907" y="471516"/>
            <a:ext cx="6207125" cy="103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1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3ee7e4a91c1_3_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3ee7e4a91c1_3_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3ee7e4a91c1_3_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ee7e4a91c1_3_11"/>
          <p:cNvSpPr txBox="1">
            <a:spLocks noGrp="1"/>
          </p:cNvSpPr>
          <p:nvPr>
            <p:ph type="title"/>
          </p:nvPr>
        </p:nvSpPr>
        <p:spPr>
          <a:xfrm>
            <a:off x="1138907" y="471516"/>
            <a:ext cx="6207125" cy="103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1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3ee7e4a91c1_3_11"/>
          <p:cNvSpPr txBox="1">
            <a:spLocks noGrp="1"/>
          </p:cNvSpPr>
          <p:nvPr>
            <p:ph type="body" idx="1"/>
          </p:nvPr>
        </p:nvSpPr>
        <p:spPr>
          <a:xfrm>
            <a:off x="1092203" y="3257189"/>
            <a:ext cx="17878425" cy="574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50" b="1" i="0">
                <a:solidFill>
                  <a:srgbClr val="2F5EA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3ee7e4a91c1_3_1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3ee7e4a91c1_3_1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3ee7e4a91c1_3_1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e7e4a91c1_3_17"/>
          <p:cNvSpPr txBox="1"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1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g3ee7e4a91c1_3_17"/>
          <p:cNvSpPr txBox="1">
            <a:spLocks noGrp="1"/>
          </p:cNvSpPr>
          <p:nvPr>
            <p:ph type="subTitle" idx="1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50" b="1" i="0">
                <a:solidFill>
                  <a:srgbClr val="2F5EA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3ee7e4a91c1_3_17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3ee7e4a91c1_3_17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3ee7e4a91c1_3_17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ee7e4a91c1_3_23"/>
          <p:cNvSpPr txBox="1">
            <a:spLocks noGrp="1"/>
          </p:cNvSpPr>
          <p:nvPr>
            <p:ph type="title"/>
          </p:nvPr>
        </p:nvSpPr>
        <p:spPr>
          <a:xfrm>
            <a:off x="1138907" y="471516"/>
            <a:ext cx="6207125" cy="103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1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3ee7e4a91c1_3_23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g3ee7e4a91c1_3_23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3ee7e4a91c1_3_2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3ee7e4a91c1_3_2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3ee7e4a91c1_3_2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ee7e4a91c1_3_30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3ee7e4a91c1_3_30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3ee7e4a91c1_3_30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ee7e4a91c1_3_0"/>
          <p:cNvSpPr txBox="1">
            <a:spLocks noGrp="1"/>
          </p:cNvSpPr>
          <p:nvPr>
            <p:ph type="title"/>
          </p:nvPr>
        </p:nvSpPr>
        <p:spPr>
          <a:xfrm>
            <a:off x="1138907" y="471516"/>
            <a:ext cx="6207125" cy="103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g3ee7e4a91c1_3_0"/>
          <p:cNvSpPr txBox="1">
            <a:spLocks noGrp="1"/>
          </p:cNvSpPr>
          <p:nvPr>
            <p:ph type="body" idx="1"/>
          </p:nvPr>
        </p:nvSpPr>
        <p:spPr>
          <a:xfrm>
            <a:off x="1092203" y="3257189"/>
            <a:ext cx="17878425" cy="574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rgbClr val="2F5EA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g3ee7e4a91c1_3_0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g3ee7e4a91c1_3_0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g3ee7e4a91c1_3_0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g3ee7e4a91c1_3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50" y="0"/>
            <a:ext cx="20110450" cy="1132260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3ee7e4a91c1_3_42" descr="$PPTXTitle"/>
          <p:cNvSpPr txBox="1">
            <a:spLocks noGrp="1"/>
          </p:cNvSpPr>
          <p:nvPr>
            <p:ph type="title"/>
          </p:nvPr>
        </p:nvSpPr>
        <p:spPr>
          <a:xfrm>
            <a:off x="1734527" y="3768448"/>
            <a:ext cx="13258800" cy="14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700"/>
              <a:t>Flagship Investment Projects: </a:t>
            </a:r>
            <a:br>
              <a:rPr lang="en-US" sz="4700"/>
            </a:br>
            <a:r>
              <a:rPr lang="en-US" sz="4700"/>
              <a:t>From Pipeline to Implementation</a:t>
            </a:r>
            <a:endParaRPr sz="4700"/>
          </a:p>
        </p:txBody>
      </p:sp>
      <p:sp>
        <p:nvSpPr>
          <p:cNvPr id="88" name="Google Shape;88;g3ee7e4a91c1_3_4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g3ef2225c6b0_3_2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104011" cy="11308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g3ef2225c6b0_3_22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6172" y="5015906"/>
            <a:ext cx="4879411" cy="488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g3ef2225c6b0_3_22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455088" y="3549879"/>
            <a:ext cx="4732820" cy="6554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g3ef2225c6b0_3_22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591270" y="3549879"/>
            <a:ext cx="4722349" cy="6554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g3ef2225c6b0_3_22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84516" y="3549879"/>
            <a:ext cx="4722349" cy="6554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3ef2225c6b0_3_22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25407" y="3549879"/>
            <a:ext cx="4722349" cy="6554746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g3ef2225c6b0_3_22"/>
          <p:cNvSpPr/>
          <p:nvPr/>
        </p:nvSpPr>
        <p:spPr>
          <a:xfrm>
            <a:off x="1916172" y="3549879"/>
            <a:ext cx="52773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4123"/>
              <a:buFont typeface="Arial"/>
              <a:buNone/>
            </a:pPr>
            <a:r>
              <a:rPr lang="en-US" sz="4123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Flagship Projects </a:t>
            </a:r>
            <a:endParaRPr sz="41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ef2225c6b0_3_8"/>
          <p:cNvSpPr txBox="1">
            <a:spLocks noGrp="1"/>
          </p:cNvSpPr>
          <p:nvPr>
            <p:ph type="title"/>
          </p:nvPr>
        </p:nvSpPr>
        <p:spPr>
          <a:xfrm>
            <a:off x="1138907" y="471516"/>
            <a:ext cx="6207000" cy="507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g3ef2225c6b0_3_8"/>
          <p:cNvSpPr txBox="1">
            <a:spLocks noGrp="1"/>
          </p:cNvSpPr>
          <p:nvPr>
            <p:ph type="body" idx="1"/>
          </p:nvPr>
        </p:nvSpPr>
        <p:spPr>
          <a:xfrm>
            <a:off x="1092203" y="3257189"/>
            <a:ext cx="17878500" cy="3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g3ef2225c6b0_3_8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00" cy="277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395" name="Google Shape;395;g3ef2225c6b0_3_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104098" cy="11308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g3ef2225c6b0_3_8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93872" y="3549895"/>
            <a:ext cx="4575779" cy="6345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g3ef2225c6b0_3_8" title="Group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6172" y="5015928"/>
            <a:ext cx="4879436" cy="4879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g3ef2225c6b0_3_8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649076" y="3550049"/>
            <a:ext cx="4565306" cy="6345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g3ef2225c6b0_3_8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986822" y="3549895"/>
            <a:ext cx="4565306" cy="6345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g3ef2225c6b0_3_8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95415" y="3549895"/>
            <a:ext cx="4565306" cy="6345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g3ef2225c6b0_3_8" descr="preencoded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793872" y="3549895"/>
            <a:ext cx="4575779" cy="6345356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g3ef2225c6b0_3_8"/>
          <p:cNvSpPr/>
          <p:nvPr/>
        </p:nvSpPr>
        <p:spPr>
          <a:xfrm>
            <a:off x="1916172" y="3549895"/>
            <a:ext cx="55077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4123"/>
              <a:buFont typeface="Arial"/>
              <a:buNone/>
            </a:pPr>
            <a:r>
              <a:rPr lang="en-US" sz="4123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Investment Guide </a:t>
            </a:r>
            <a:endParaRPr sz="4123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3ef2225c6b0_3_12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104011" cy="1130850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3ef2225c6b0_3_122"/>
          <p:cNvSpPr/>
          <p:nvPr/>
        </p:nvSpPr>
        <p:spPr>
          <a:xfrm>
            <a:off x="1916172" y="3549879"/>
            <a:ext cx="94971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23"/>
              <a:buFont typeface="Arial"/>
              <a:buNone/>
            </a:pPr>
            <a:r>
              <a:rPr lang="en-US" sz="4123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Ukraine's Flagship Projects </a:t>
            </a:r>
            <a:endParaRPr sz="41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" name="Google Shape;105;g3ef2225c6b0_3_122"/>
          <p:cNvSpPr/>
          <p:nvPr/>
        </p:nvSpPr>
        <p:spPr>
          <a:xfrm>
            <a:off x="1916172" y="4837889"/>
            <a:ext cx="16334700" cy="3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76961" marR="0" lvl="0" indent="-376961" algn="l" rtl="0">
              <a:lnSpc>
                <a:spcPct val="11048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68"/>
              <a:buFont typeface="Arial"/>
              <a:buChar char="•"/>
            </a:pPr>
            <a:r>
              <a:rPr lang="en-US" sz="2968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 Government of Ukraine has identified a portfolio of flagship projects to consolidate the efforts of government, business, and international partners around the implementation of the largest and most transformative investment initiatives</a:t>
            </a:r>
            <a:br>
              <a:rPr lang="en-US" sz="2968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2968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979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76961" marR="0" lvl="0" indent="-376961" algn="l" rtl="0">
              <a:lnSpc>
                <a:spcPct val="11048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68"/>
              <a:buFont typeface="Arial"/>
              <a:buChar char="•"/>
            </a:pPr>
            <a:r>
              <a:rPr lang="en-US" sz="2968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These projects are designed to accelerate economic recovery, infrastructure modernization, and private sector investment </a:t>
            </a:r>
            <a:endParaRPr sz="2968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3ef25cc7c68_0_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104011" cy="11308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3ef25cc7c68_0_16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6172" y="4837889"/>
            <a:ext cx="7758892" cy="1895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3ef25cc7c68_0_16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29002" y="4837889"/>
            <a:ext cx="7758892" cy="2062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3ef25cc7c68_0_16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6172" y="7319663"/>
            <a:ext cx="7758892" cy="1895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3ef25cc7c68_0_16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29002" y="7319663"/>
            <a:ext cx="7758892" cy="189522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3ef25cc7c68_0_16"/>
          <p:cNvSpPr/>
          <p:nvPr/>
        </p:nvSpPr>
        <p:spPr>
          <a:xfrm>
            <a:off x="1916172" y="3549879"/>
            <a:ext cx="94971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23"/>
              <a:buFont typeface="Arial"/>
              <a:buNone/>
            </a:pPr>
            <a:r>
              <a:rPr lang="en-US" sz="4123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Selection Criteria </a:t>
            </a:r>
            <a:endParaRPr sz="41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5" name="Google Shape;135;g3ef25cc7c68_0_16"/>
          <p:cNvSpPr/>
          <p:nvPr/>
        </p:nvSpPr>
        <p:spPr>
          <a:xfrm>
            <a:off x="3465863" y="5131094"/>
            <a:ext cx="60627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48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68"/>
              <a:buFont typeface="Arial"/>
              <a:buNone/>
            </a:pPr>
            <a:r>
              <a:rPr lang="en-US" sz="2968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Project budget exceeding $200 million </a:t>
            </a:r>
            <a:endParaRPr sz="2968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" name="Google Shape;136;g3ef25cc7c68_0_16"/>
          <p:cNvSpPr/>
          <p:nvPr/>
        </p:nvSpPr>
        <p:spPr>
          <a:xfrm>
            <a:off x="11978693" y="5131094"/>
            <a:ext cx="6062700" cy="14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48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68"/>
              <a:buFont typeface="Arial"/>
              <a:buNone/>
            </a:pPr>
            <a:r>
              <a:rPr lang="en-US" sz="2968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Investment readiness at Pre-Feasibility Study stage or above </a:t>
            </a:r>
            <a:endParaRPr sz="2968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7" name="Google Shape;137;g3ef25cc7c68_0_16"/>
          <p:cNvSpPr/>
          <p:nvPr/>
        </p:nvSpPr>
        <p:spPr>
          <a:xfrm>
            <a:off x="3465863" y="7612868"/>
            <a:ext cx="60627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48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68"/>
              <a:buFont typeface="Arial"/>
              <a:buNone/>
            </a:pPr>
            <a:r>
              <a:rPr lang="en-US" sz="2968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Realistic implementation timeline </a:t>
            </a:r>
            <a:endParaRPr sz="2968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8" name="Google Shape;138;g3ef25cc7c68_0_16"/>
          <p:cNvSpPr/>
          <p:nvPr/>
        </p:nvSpPr>
        <p:spPr>
          <a:xfrm>
            <a:off x="11978693" y="7612868"/>
            <a:ext cx="60627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48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68"/>
              <a:buFont typeface="Arial"/>
              <a:buNone/>
            </a:pPr>
            <a:r>
              <a:rPr lang="en-US" sz="2968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Alignment with Ukraine's strategic priorities </a:t>
            </a:r>
            <a:endParaRPr sz="2968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3ef2225c6b0_3_8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104011" cy="11308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3ef2225c6b0_3_8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6172" y="4659871"/>
            <a:ext cx="16271683" cy="415692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3ef2225c6b0_3_84"/>
          <p:cNvSpPr/>
          <p:nvPr/>
        </p:nvSpPr>
        <p:spPr>
          <a:xfrm>
            <a:off x="1916172" y="3549879"/>
            <a:ext cx="125754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4123"/>
              <a:buFont typeface="Arial"/>
              <a:buNone/>
            </a:pPr>
            <a:r>
              <a:rPr lang="en-US" sz="4123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Flagship Project Selection Process </a:t>
            </a:r>
            <a:endParaRPr sz="41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9" name="Google Shape;159;g3ef2225c6b0_3_84"/>
          <p:cNvSpPr/>
          <p:nvPr/>
        </p:nvSpPr>
        <p:spPr>
          <a:xfrm>
            <a:off x="3434450" y="7644283"/>
            <a:ext cx="26073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481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968"/>
              <a:buFont typeface="Arial"/>
              <a:buNone/>
            </a:pPr>
            <a:r>
              <a:rPr lang="en-US" sz="2968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Total budget: </a:t>
            </a:r>
            <a:endParaRPr sz="2968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0" name="Google Shape;160;g3ef2225c6b0_3_84"/>
          <p:cNvSpPr/>
          <p:nvPr/>
        </p:nvSpPr>
        <p:spPr>
          <a:xfrm>
            <a:off x="3183149" y="8136449"/>
            <a:ext cx="31308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4123"/>
              <a:buFont typeface="Arial"/>
              <a:buNone/>
            </a:pPr>
            <a:r>
              <a:rPr lang="en-US" sz="4123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$114.9 Bn </a:t>
            </a:r>
            <a:endParaRPr sz="41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1" name="Google Shape;161;g3ef2225c6b0_3_84"/>
          <p:cNvSpPr/>
          <p:nvPr/>
        </p:nvSpPr>
        <p:spPr>
          <a:xfrm>
            <a:off x="14041457" y="7644283"/>
            <a:ext cx="26073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481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968"/>
              <a:buFont typeface="Arial"/>
              <a:buNone/>
            </a:pPr>
            <a:r>
              <a:rPr lang="en-US" sz="2968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Total budget: </a:t>
            </a:r>
            <a:endParaRPr sz="2968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Google Shape;162;g3ef2225c6b0_3_84"/>
          <p:cNvSpPr/>
          <p:nvPr/>
        </p:nvSpPr>
        <p:spPr>
          <a:xfrm>
            <a:off x="13978632" y="8136449"/>
            <a:ext cx="27537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4123"/>
              <a:buFont typeface="Arial"/>
              <a:buNone/>
            </a:pPr>
            <a:r>
              <a:rPr lang="en-US" sz="4123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$64.7 Bn </a:t>
            </a:r>
            <a:endParaRPr sz="41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3" name="Google Shape;163;g3ef2225c6b0_3_84"/>
          <p:cNvSpPr/>
          <p:nvPr/>
        </p:nvSpPr>
        <p:spPr>
          <a:xfrm>
            <a:off x="3591514" y="4911190"/>
            <a:ext cx="23244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23"/>
              <a:buFont typeface="Arial"/>
              <a:buNone/>
            </a:pPr>
            <a:r>
              <a:rPr lang="en-US" sz="4123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Phase I </a:t>
            </a:r>
            <a:endParaRPr sz="41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4" name="Google Shape;164;g3ef2225c6b0_3_84"/>
          <p:cNvSpPr/>
          <p:nvPr/>
        </p:nvSpPr>
        <p:spPr>
          <a:xfrm>
            <a:off x="3528688" y="5647715"/>
            <a:ext cx="24396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23"/>
              <a:buFont typeface="Arial"/>
              <a:buNone/>
            </a:pPr>
            <a:r>
              <a:rPr lang="en-US" sz="4023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Long List </a:t>
            </a:r>
            <a:endParaRPr sz="40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5" name="Google Shape;165;g3ef2225c6b0_3_84"/>
          <p:cNvSpPr/>
          <p:nvPr/>
        </p:nvSpPr>
        <p:spPr>
          <a:xfrm>
            <a:off x="3015615" y="6303915"/>
            <a:ext cx="34659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23"/>
              <a:buFont typeface="Arial"/>
              <a:buNone/>
            </a:pPr>
            <a:r>
              <a:rPr lang="en-US" sz="4123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54 projects </a:t>
            </a:r>
            <a:endParaRPr sz="41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6" name="Google Shape;166;g3ef2225c6b0_3_84"/>
          <p:cNvSpPr/>
          <p:nvPr/>
        </p:nvSpPr>
        <p:spPr>
          <a:xfrm>
            <a:off x="14041457" y="4911190"/>
            <a:ext cx="26283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23"/>
              <a:buFont typeface="Arial"/>
              <a:buNone/>
            </a:pPr>
            <a:r>
              <a:rPr lang="en-US" sz="4123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Phase II </a:t>
            </a:r>
            <a:endParaRPr sz="41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7" name="Google Shape;167;g3ef2225c6b0_3_84"/>
          <p:cNvSpPr/>
          <p:nvPr/>
        </p:nvSpPr>
        <p:spPr>
          <a:xfrm>
            <a:off x="14041457" y="5647715"/>
            <a:ext cx="26283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23"/>
              <a:buFont typeface="Arial"/>
              <a:buNone/>
            </a:pPr>
            <a:r>
              <a:rPr lang="en-US" sz="4023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Short List </a:t>
            </a:r>
            <a:endParaRPr sz="40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8" name="Google Shape;168;g3ef2225c6b0_3_84"/>
          <p:cNvSpPr/>
          <p:nvPr/>
        </p:nvSpPr>
        <p:spPr>
          <a:xfrm>
            <a:off x="13622622" y="6303915"/>
            <a:ext cx="34659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23"/>
              <a:buFont typeface="Arial"/>
              <a:buNone/>
            </a:pPr>
            <a:r>
              <a:rPr lang="en-US" sz="4123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18 projects </a:t>
            </a:r>
            <a:endParaRPr sz="41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g3ef2225c6b0_3_5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104011" cy="11308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3ef2225c6b0_3_53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6172" y="5350998"/>
            <a:ext cx="16271686" cy="448151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3ef2225c6b0_3_53"/>
          <p:cNvSpPr/>
          <p:nvPr/>
        </p:nvSpPr>
        <p:spPr>
          <a:xfrm>
            <a:off x="1916172" y="3549879"/>
            <a:ext cx="125754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4123"/>
              <a:buFont typeface="Arial"/>
              <a:buNone/>
            </a:pPr>
            <a:r>
              <a:rPr lang="en-US" sz="4123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Flagship Projects Portfolio by Sector </a:t>
            </a:r>
            <a:endParaRPr sz="41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6" name="Google Shape;186;g3ef2225c6b0_3_53"/>
          <p:cNvSpPr/>
          <p:nvPr/>
        </p:nvSpPr>
        <p:spPr>
          <a:xfrm>
            <a:off x="1916172" y="4345722"/>
            <a:ext cx="125652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4123"/>
              <a:buFont typeface="Arial"/>
              <a:buNone/>
            </a:pPr>
            <a:r>
              <a:rPr lang="en-US" sz="4123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18 projects | $64.7 billion </a:t>
            </a:r>
            <a:endParaRPr sz="41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7" name="Google Shape;187;g3ef2225c6b0_3_53"/>
          <p:cNvSpPr/>
          <p:nvPr/>
        </p:nvSpPr>
        <p:spPr>
          <a:xfrm>
            <a:off x="1884759" y="5350998"/>
            <a:ext cx="14241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481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968"/>
              <a:buFont typeface="Arial"/>
              <a:buNone/>
            </a:pPr>
            <a:r>
              <a:rPr lang="en-US" sz="2968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Sector </a:t>
            </a:r>
            <a:endParaRPr sz="2968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8" name="Google Shape;188;g3ef2225c6b0_3_53"/>
          <p:cNvSpPr/>
          <p:nvPr/>
        </p:nvSpPr>
        <p:spPr>
          <a:xfrm>
            <a:off x="1916172" y="6324859"/>
            <a:ext cx="10785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226"/>
              <a:buFont typeface="Arial"/>
              <a:buNone/>
            </a:pPr>
            <a:r>
              <a:rPr lang="en-US" sz="2226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Energy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9" name="Google Shape;189;g3ef2225c6b0_3_53"/>
          <p:cNvSpPr/>
          <p:nvPr/>
        </p:nvSpPr>
        <p:spPr>
          <a:xfrm>
            <a:off x="9266734" y="6324859"/>
            <a:ext cx="2514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226"/>
              <a:buFont typeface="Arial"/>
              <a:buNone/>
            </a:pPr>
            <a:r>
              <a:rPr lang="en-US" sz="2226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7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0" name="Google Shape;190;g3ef2225c6b0_3_53"/>
          <p:cNvSpPr/>
          <p:nvPr/>
        </p:nvSpPr>
        <p:spPr>
          <a:xfrm>
            <a:off x="16009984" y="6324859"/>
            <a:ext cx="10158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$51.0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1" name="Google Shape;191;g3ef2225c6b0_3_53"/>
          <p:cNvSpPr/>
          <p:nvPr/>
        </p:nvSpPr>
        <p:spPr>
          <a:xfrm>
            <a:off x="9266734" y="6953156"/>
            <a:ext cx="2514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226"/>
              <a:buFont typeface="Arial"/>
              <a:buNone/>
            </a:pPr>
            <a:r>
              <a:rPr lang="en-US" sz="2226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4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2" name="Google Shape;192;g3ef2225c6b0_3_53"/>
          <p:cNvSpPr/>
          <p:nvPr/>
        </p:nvSpPr>
        <p:spPr>
          <a:xfrm>
            <a:off x="16114693" y="6953156"/>
            <a:ext cx="8064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$2.9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3" name="Google Shape;193;g3ef2225c6b0_3_53"/>
          <p:cNvSpPr/>
          <p:nvPr/>
        </p:nvSpPr>
        <p:spPr>
          <a:xfrm>
            <a:off x="9266734" y="7581453"/>
            <a:ext cx="2514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226"/>
              <a:buFont typeface="Arial"/>
              <a:buNone/>
            </a:pPr>
            <a:r>
              <a:rPr lang="en-US" sz="2226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3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Google Shape;194;g3ef2225c6b0_3_53"/>
          <p:cNvSpPr/>
          <p:nvPr/>
        </p:nvSpPr>
        <p:spPr>
          <a:xfrm>
            <a:off x="16114693" y="7581453"/>
            <a:ext cx="8064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$1.2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5" name="Google Shape;195;g3ef2225c6b0_3_53"/>
          <p:cNvSpPr/>
          <p:nvPr/>
        </p:nvSpPr>
        <p:spPr>
          <a:xfrm>
            <a:off x="9266734" y="8209750"/>
            <a:ext cx="2514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226"/>
              <a:buFont typeface="Arial"/>
              <a:buNone/>
            </a:pPr>
            <a:r>
              <a:rPr lang="en-US" sz="2226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6" name="Google Shape;196;g3ef2225c6b0_3_53"/>
          <p:cNvSpPr/>
          <p:nvPr/>
        </p:nvSpPr>
        <p:spPr>
          <a:xfrm>
            <a:off x="16114693" y="8209750"/>
            <a:ext cx="8064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$6.0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7" name="Google Shape;197;g3ef2225c6b0_3_53"/>
          <p:cNvSpPr/>
          <p:nvPr/>
        </p:nvSpPr>
        <p:spPr>
          <a:xfrm>
            <a:off x="9266734" y="8838048"/>
            <a:ext cx="2514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226"/>
              <a:buFont typeface="Arial"/>
              <a:buNone/>
            </a:pPr>
            <a:r>
              <a:rPr lang="en-US" sz="2226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2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8" name="Google Shape;198;g3ef2225c6b0_3_53"/>
          <p:cNvSpPr/>
          <p:nvPr/>
        </p:nvSpPr>
        <p:spPr>
          <a:xfrm>
            <a:off x="16114693" y="8838048"/>
            <a:ext cx="8064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$3.0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9" name="Google Shape;199;g3ef2225c6b0_3_53"/>
          <p:cNvSpPr/>
          <p:nvPr/>
        </p:nvSpPr>
        <p:spPr>
          <a:xfrm>
            <a:off x="9266734" y="9466345"/>
            <a:ext cx="2514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226"/>
              <a:buFont typeface="Arial"/>
              <a:buNone/>
            </a:pPr>
            <a:r>
              <a:rPr lang="en-US" sz="2226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0" name="Google Shape;200;g3ef2225c6b0_3_53"/>
          <p:cNvSpPr/>
          <p:nvPr/>
        </p:nvSpPr>
        <p:spPr>
          <a:xfrm>
            <a:off x="16114693" y="9466345"/>
            <a:ext cx="8064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$0.5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1" name="Google Shape;201;g3ef2225c6b0_3_53"/>
          <p:cNvSpPr/>
          <p:nvPr/>
        </p:nvSpPr>
        <p:spPr>
          <a:xfrm>
            <a:off x="1916172" y="6953156"/>
            <a:ext cx="12984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226"/>
              <a:buFont typeface="Arial"/>
              <a:buNone/>
            </a:pPr>
            <a:r>
              <a:rPr lang="en-US" sz="2226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Industry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2" name="Google Shape;202;g3ef2225c6b0_3_53"/>
          <p:cNvSpPr/>
          <p:nvPr/>
        </p:nvSpPr>
        <p:spPr>
          <a:xfrm>
            <a:off x="1916172" y="7581453"/>
            <a:ext cx="31518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226"/>
              <a:buFont typeface="Arial"/>
              <a:buNone/>
            </a:pPr>
            <a:r>
              <a:rPr lang="en-US" sz="2226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Critical Raw Materials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3" name="Google Shape;203;g3ef2225c6b0_3_53"/>
          <p:cNvSpPr/>
          <p:nvPr/>
        </p:nvSpPr>
        <p:spPr>
          <a:xfrm>
            <a:off x="1916172" y="8209750"/>
            <a:ext cx="31518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226"/>
              <a:buFont typeface="Arial"/>
              <a:buNone/>
            </a:pPr>
            <a:r>
              <a:rPr lang="en-US" sz="2226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IT &amp; Communications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4" name="Google Shape;204;g3ef2225c6b0_3_53"/>
          <p:cNvSpPr/>
          <p:nvPr/>
        </p:nvSpPr>
        <p:spPr>
          <a:xfrm>
            <a:off x="1916172" y="8838048"/>
            <a:ext cx="14346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226"/>
              <a:buFont typeface="Arial"/>
              <a:buNone/>
            </a:pPr>
            <a:r>
              <a:rPr lang="en-US" sz="2226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Transport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5" name="Google Shape;205;g3ef2225c6b0_3_53"/>
          <p:cNvSpPr/>
          <p:nvPr/>
        </p:nvSpPr>
        <p:spPr>
          <a:xfrm>
            <a:off x="1916172" y="9466345"/>
            <a:ext cx="12459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226"/>
              <a:buFont typeface="Arial"/>
              <a:buNone/>
            </a:pPr>
            <a:r>
              <a:rPr lang="en-US" sz="2226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Housing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6" name="Google Shape;206;g3ef2225c6b0_3_53"/>
          <p:cNvSpPr/>
          <p:nvPr/>
        </p:nvSpPr>
        <p:spPr>
          <a:xfrm>
            <a:off x="8491888" y="5350998"/>
            <a:ext cx="18219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481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968"/>
              <a:buFont typeface="Arial"/>
              <a:buNone/>
            </a:pPr>
            <a:r>
              <a:rPr lang="en-US" sz="2968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Projects </a:t>
            </a:r>
            <a:endParaRPr sz="2968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7" name="Google Shape;207;g3ef2225c6b0_3_53"/>
          <p:cNvSpPr/>
          <p:nvPr/>
        </p:nvSpPr>
        <p:spPr>
          <a:xfrm>
            <a:off x="14784890" y="5350998"/>
            <a:ext cx="34554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481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968"/>
              <a:buFont typeface="Arial"/>
              <a:buNone/>
            </a:pPr>
            <a:r>
              <a:rPr lang="en-US" sz="2968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Budget, USD bn </a:t>
            </a:r>
            <a:endParaRPr sz="2968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g3ef2b33f906_0_3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104011" cy="11308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3ef2b33f906_0_38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6172" y="4523740"/>
            <a:ext cx="7758892" cy="168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3ef2b33f906_0_38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6172" y="9633891"/>
            <a:ext cx="7758892" cy="16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3ef2b33f906_0_38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6172" y="6104955"/>
            <a:ext cx="7758892" cy="168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3ef2b33f906_0_38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29002" y="4523740"/>
            <a:ext cx="7758892" cy="168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3ef2b33f906_0_38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16172" y="7874659"/>
            <a:ext cx="7758892" cy="168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3ef2b33f906_0_38" descr="preencoded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29002" y="6104955"/>
            <a:ext cx="7758892" cy="168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3ef2b33f906_0_38" descr="preencoded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29002" y="7881495"/>
            <a:ext cx="7758892" cy="205228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3ef2b33f906_0_38"/>
          <p:cNvSpPr/>
          <p:nvPr/>
        </p:nvSpPr>
        <p:spPr>
          <a:xfrm>
            <a:off x="1916172" y="3340447"/>
            <a:ext cx="85023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23"/>
              <a:buFont typeface="Arial"/>
              <a:buNone/>
            </a:pPr>
            <a:r>
              <a:rPr lang="en-US" sz="4123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Energy – 7 projects, $51 Bn </a:t>
            </a:r>
            <a:endParaRPr sz="41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1" name="Google Shape;251;g3ef2b33f906_0_38"/>
          <p:cNvSpPr/>
          <p:nvPr/>
        </p:nvSpPr>
        <p:spPr>
          <a:xfrm>
            <a:off x="3539159" y="4816945"/>
            <a:ext cx="4209300" cy="1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Khmelnytskyi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NPP.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Units 3, 4 &amp; 5, 6 (4.4 gw)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$22.1 bn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2" name="Google Shape;252;g3ef2b33f906_0_38"/>
          <p:cNvSpPr/>
          <p:nvPr/>
        </p:nvSpPr>
        <p:spPr>
          <a:xfrm>
            <a:off x="3539159" y="9927096"/>
            <a:ext cx="4858500" cy="1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Construction of kaniv pumped storage power plant (1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GW</a:t>
            </a: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$2.0 bn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3" name="Google Shape;253;g3ef2b33f906_0_38"/>
          <p:cNvSpPr/>
          <p:nvPr/>
        </p:nvSpPr>
        <p:spPr>
          <a:xfrm>
            <a:off x="3539159" y="6398160"/>
            <a:ext cx="4691100" cy="1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Unconventional gas deposits of the dnipro-donetsk basin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$18.3 bn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4" name="Google Shape;254;g3ef2b33f906_0_38"/>
          <p:cNvSpPr/>
          <p:nvPr/>
        </p:nvSpPr>
        <p:spPr>
          <a:xfrm>
            <a:off x="12051989" y="4816945"/>
            <a:ext cx="4691100" cy="1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Poltava wind farm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650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MW</a:t>
            </a: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onshore wind farm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$1.4 bn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5" name="Google Shape;255;g3ef2b33f906_0_38"/>
          <p:cNvSpPr/>
          <p:nvPr/>
        </p:nvSpPr>
        <p:spPr>
          <a:xfrm>
            <a:off x="3539159" y="8167864"/>
            <a:ext cx="5266800" cy="1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Smart grids for ukraine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Modular energy storage systems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$5.0 bn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6" name="Google Shape;256;g3ef2b33f906_0_38"/>
          <p:cNvSpPr/>
          <p:nvPr/>
        </p:nvSpPr>
        <p:spPr>
          <a:xfrm>
            <a:off x="12051989" y="6398160"/>
            <a:ext cx="5266800" cy="1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Project blue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650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MW CCGT</a:t>
            </a: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power plant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$1.2 bn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7" name="Google Shape;257;g3ef2b33f906_0_38"/>
          <p:cNvSpPr/>
          <p:nvPr/>
        </p:nvSpPr>
        <p:spPr>
          <a:xfrm>
            <a:off x="12051989" y="8213765"/>
            <a:ext cx="5088900" cy="14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Plakhtiyivka energy complex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460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MW</a:t>
            </a: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wind + 460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MW</a:t>
            </a: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solar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+ 200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MWH</a:t>
            </a: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BESS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$1.1 bn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g3ef2b33f906_0_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104011" cy="11308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3ef2b33f906_0_16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6172" y="4523740"/>
            <a:ext cx="7758892" cy="168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3ef2b33f906_0_16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6172" y="9633891"/>
            <a:ext cx="7758892" cy="16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3ef2b33f906_0_16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6172" y="6104955"/>
            <a:ext cx="7758892" cy="168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3ef2b33f906_0_16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29002" y="4523740"/>
            <a:ext cx="7758892" cy="168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3ef2b33f906_0_16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16172" y="7874659"/>
            <a:ext cx="7758892" cy="168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3ef2b33f906_0_16" descr="preencoded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29002" y="6104955"/>
            <a:ext cx="7758892" cy="168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3ef2b33f906_0_16" descr="preencoded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29002" y="7686169"/>
            <a:ext cx="7758892" cy="168580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3ef2b33f906_0_16"/>
          <p:cNvSpPr/>
          <p:nvPr/>
        </p:nvSpPr>
        <p:spPr>
          <a:xfrm>
            <a:off x="1916178" y="3340450"/>
            <a:ext cx="162717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37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Industry &amp; Critical Raw Materials – 7 projects, $4.1 Bn </a:t>
            </a:r>
            <a:endParaRPr sz="37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23"/>
              <a:buFont typeface="Arial"/>
              <a:buNone/>
            </a:pPr>
            <a:endParaRPr sz="4123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8" name="Google Shape;298;g3ef2b33f906_0_16"/>
          <p:cNvSpPr/>
          <p:nvPr/>
        </p:nvSpPr>
        <p:spPr>
          <a:xfrm>
            <a:off x="3539159" y="4816945"/>
            <a:ext cx="6198900" cy="1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New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EAF</a:t>
            </a: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&amp;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CCM</a:t>
            </a: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at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K</a:t>
            </a: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amet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teel low-carbon steel slab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$1.1 bn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9" name="Google Shape;299;g3ef2b33f906_0_16"/>
          <p:cNvSpPr/>
          <p:nvPr/>
        </p:nvSpPr>
        <p:spPr>
          <a:xfrm>
            <a:off x="3539159" y="9927096"/>
            <a:ext cx="6198900" cy="1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Uranium ore mining expansion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1.5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</a:t>
            </a: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 ore production per year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$0.5 bn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0" name="Google Shape;300;g3ef2b33f906_0_16"/>
          <p:cNvSpPr/>
          <p:nvPr/>
        </p:nvSpPr>
        <p:spPr>
          <a:xfrm>
            <a:off x="3539159" y="6398160"/>
            <a:ext cx="6198900" cy="1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Green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EAF</a:t>
            </a: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-based flat steel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1+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</a:t>
            </a: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 low-carbon production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$1.0 bn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1" name="Google Shape;301;g3ef2b33f906_0_16"/>
          <p:cNvSpPr/>
          <p:nvPr/>
        </p:nvSpPr>
        <p:spPr>
          <a:xfrm>
            <a:off x="12051989" y="4816945"/>
            <a:ext cx="5989200" cy="1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BGV </a:t>
            </a: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spherical graphite project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Battery-grade spherical graphite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$0.4 bn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2" name="Google Shape;302;g3ef2b33f906_0_16"/>
          <p:cNvSpPr/>
          <p:nvPr/>
        </p:nvSpPr>
        <p:spPr>
          <a:xfrm>
            <a:off x="3539159" y="8167864"/>
            <a:ext cx="6198900" cy="1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Production of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DR</a:t>
            </a: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-grade pellets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For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DRI </a:t>
            </a: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steelmaking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$0.5 bn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3" name="Google Shape;303;g3ef2b33f906_0_16"/>
          <p:cNvSpPr/>
          <p:nvPr/>
        </p:nvSpPr>
        <p:spPr>
          <a:xfrm>
            <a:off x="12051989" y="6398160"/>
            <a:ext cx="5989200" cy="1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Float glass plant</a:t>
            </a:r>
            <a:b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&amp; coated glass manufacturing</a:t>
            </a:r>
            <a:b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$0.3 bn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4" name="Google Shape;304;g3ef2b33f906_0_16"/>
          <p:cNvSpPr/>
          <p:nvPr/>
        </p:nvSpPr>
        <p:spPr>
          <a:xfrm>
            <a:off x="12051989" y="7979375"/>
            <a:ext cx="5989200" cy="1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Ukrainian titanium cluster</a:t>
            </a:r>
            <a:b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Integrated titanium value chain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$0.2 bn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g3ef2b33f906_0_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104011" cy="11308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g3ef2b33f906_0_0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6172" y="4523740"/>
            <a:ext cx="7758892" cy="205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g3ef2b33f906_0_0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29002" y="4523740"/>
            <a:ext cx="7758892" cy="168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g3ef2b33f906_0_0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6172" y="6513348"/>
            <a:ext cx="7758892" cy="205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g3ef2b33f906_0_0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29002" y="6513348"/>
            <a:ext cx="7758892" cy="205228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3ef2b33f906_0_0"/>
          <p:cNvSpPr/>
          <p:nvPr/>
        </p:nvSpPr>
        <p:spPr>
          <a:xfrm>
            <a:off x="1916178" y="3340450"/>
            <a:ext cx="163347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23"/>
              <a:buFont typeface="Arial"/>
              <a:buNone/>
            </a:pPr>
            <a:r>
              <a:rPr lang="en-US" sz="37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ITC, Transport &amp; Housing – 4 projects, $9.5 Bn </a:t>
            </a:r>
            <a:r>
              <a:rPr lang="en-US" sz="4123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41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1" name="Google Shape;331;g3ef2b33f906_0_0"/>
          <p:cNvSpPr/>
          <p:nvPr/>
        </p:nvSpPr>
        <p:spPr>
          <a:xfrm>
            <a:off x="3539159" y="4816945"/>
            <a:ext cx="6198900" cy="14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&amp;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HPC</a:t>
            </a: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data center – Ukraine superpower hub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Up to 500 mw data center capacity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$6.0 bn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2" name="Google Shape;332;g3ef2b33f906_0_0"/>
          <p:cNvSpPr/>
          <p:nvPr/>
        </p:nvSpPr>
        <p:spPr>
          <a:xfrm>
            <a:off x="12051989" y="4816945"/>
            <a:ext cx="6198900" cy="1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Western border connectivity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program Ppp road corridors to the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EU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$2.6 bn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3" name="Google Shape;333;g3ef2b33f906_0_0"/>
          <p:cNvSpPr/>
          <p:nvPr/>
        </p:nvSpPr>
        <p:spPr>
          <a:xfrm>
            <a:off x="3539159" y="6806553"/>
            <a:ext cx="5989200" cy="14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Social rental housing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52 residential buildings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6,500 families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$0.5 bn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4" name="Google Shape;334;g3ef2b33f906_0_0"/>
          <p:cNvSpPr/>
          <p:nvPr/>
        </p:nvSpPr>
        <p:spPr>
          <a:xfrm>
            <a:off x="12051989" y="6806553"/>
            <a:ext cx="5989200" cy="14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Lviv airport cluster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+ 1 regional airport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Airport modernization under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PPP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$0.5 bn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g3ef2225c6b0_3_3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104011" cy="11308508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g3ef2225c6b0_3_36"/>
          <p:cNvSpPr/>
          <p:nvPr/>
        </p:nvSpPr>
        <p:spPr>
          <a:xfrm>
            <a:off x="1916172" y="7351077"/>
            <a:ext cx="7758900" cy="1842900"/>
          </a:xfrm>
          <a:prstGeom prst="rect">
            <a:avLst/>
          </a:prstGeom>
          <a:solidFill>
            <a:srgbClr val="4E81BD"/>
          </a:solidFill>
          <a:ln>
            <a:noFill/>
          </a:ln>
        </p:spPr>
        <p:txBody>
          <a:bodyPr spcFirstLastPara="1" wrap="square" lIns="100500" tIns="100500" rIns="100500" bIns="100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3ef2225c6b0_3_36"/>
          <p:cNvSpPr/>
          <p:nvPr/>
        </p:nvSpPr>
        <p:spPr>
          <a:xfrm>
            <a:off x="10429002" y="7351077"/>
            <a:ext cx="7758900" cy="1842900"/>
          </a:xfrm>
          <a:prstGeom prst="rect">
            <a:avLst/>
          </a:prstGeom>
          <a:solidFill>
            <a:srgbClr val="4E81BD"/>
          </a:solidFill>
          <a:ln>
            <a:noFill/>
          </a:ln>
        </p:spPr>
        <p:txBody>
          <a:bodyPr spcFirstLastPara="1" wrap="square" lIns="100500" tIns="100500" rIns="100500" bIns="100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g3ef2225c6b0_3_36"/>
          <p:cNvSpPr/>
          <p:nvPr/>
        </p:nvSpPr>
        <p:spPr>
          <a:xfrm>
            <a:off x="1916172" y="3549879"/>
            <a:ext cx="151617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4123"/>
              <a:buFont typeface="Arial"/>
              <a:buNone/>
            </a:pPr>
            <a:r>
              <a:rPr lang="en-US" sz="4123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More Investment Opportunities – Invest Guide 3.0 </a:t>
            </a:r>
            <a:endParaRPr sz="41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6" name="Google Shape;356;g3ef2225c6b0_3_36"/>
          <p:cNvSpPr/>
          <p:nvPr/>
        </p:nvSpPr>
        <p:spPr>
          <a:xfrm>
            <a:off x="4481539" y="7686169"/>
            <a:ext cx="26073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48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68"/>
              <a:buFont typeface="Arial"/>
              <a:buNone/>
            </a:pPr>
            <a:r>
              <a:rPr lang="en-US" sz="2968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Total budget: </a:t>
            </a:r>
            <a:endParaRPr sz="2968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7" name="Google Shape;357;g3ef2225c6b0_3_36"/>
          <p:cNvSpPr/>
          <p:nvPr/>
        </p:nvSpPr>
        <p:spPr>
          <a:xfrm>
            <a:off x="3884698" y="8178336"/>
            <a:ext cx="38322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23"/>
              <a:buFont typeface="Arial"/>
              <a:buNone/>
            </a:pPr>
            <a:r>
              <a:rPr lang="en-US" sz="4123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$77.2 billion </a:t>
            </a:r>
            <a:endParaRPr sz="41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8" name="Google Shape;358;g3ef2225c6b0_3_36"/>
          <p:cNvSpPr/>
          <p:nvPr/>
        </p:nvSpPr>
        <p:spPr>
          <a:xfrm>
            <a:off x="12617417" y="7686169"/>
            <a:ext cx="36438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48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68"/>
              <a:buFont typeface="Arial"/>
              <a:buNone/>
            </a:pPr>
            <a:r>
              <a:rPr lang="en-US" sz="2968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Required financing </a:t>
            </a:r>
            <a:endParaRPr sz="2968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9" name="Google Shape;359;g3ef2225c6b0_3_36"/>
          <p:cNvSpPr/>
          <p:nvPr/>
        </p:nvSpPr>
        <p:spPr>
          <a:xfrm>
            <a:off x="12533650" y="8178336"/>
            <a:ext cx="38322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23"/>
              <a:buFont typeface="Arial"/>
              <a:buNone/>
            </a:pPr>
            <a:r>
              <a:rPr lang="en-US" sz="4123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$61.6 billion </a:t>
            </a:r>
            <a:endParaRPr sz="41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0" name="Google Shape;360;g3ef2225c6b0_3_36"/>
          <p:cNvSpPr/>
          <p:nvPr/>
        </p:nvSpPr>
        <p:spPr>
          <a:xfrm>
            <a:off x="1916172" y="4837889"/>
            <a:ext cx="41466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76961" marR="0" lvl="0" indent="-376961" algn="l" rtl="0">
              <a:lnSpc>
                <a:spcPct val="110481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968"/>
              <a:buFont typeface="Verdana"/>
              <a:buChar char="•"/>
            </a:pPr>
            <a:r>
              <a:rPr lang="en-US" sz="2968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377 investment opportunities </a:t>
            </a:r>
            <a:endParaRPr sz="2968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1" name="Google Shape;361;g3ef2225c6b0_3_36"/>
          <p:cNvSpPr/>
          <p:nvPr/>
        </p:nvSpPr>
        <p:spPr>
          <a:xfrm>
            <a:off x="8177762" y="4837889"/>
            <a:ext cx="41466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76961" marR="0" lvl="0" indent="-376961" algn="l" rtl="0">
              <a:lnSpc>
                <a:spcPct val="110481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968"/>
              <a:buFont typeface="Verdana"/>
              <a:buChar char="•"/>
            </a:pPr>
            <a:r>
              <a:rPr lang="en-US" sz="2968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347 commercial projects </a:t>
            </a:r>
            <a:endParaRPr sz="2968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2" name="Google Shape;362;g3ef2225c6b0_3_36"/>
          <p:cNvSpPr/>
          <p:nvPr/>
        </p:nvSpPr>
        <p:spPr>
          <a:xfrm>
            <a:off x="14010624" y="4837889"/>
            <a:ext cx="41466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76961" marR="0" lvl="0" indent="-376961" algn="l" rtl="0">
              <a:lnSpc>
                <a:spcPct val="110481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968"/>
              <a:buFont typeface="Verdana"/>
              <a:buChar char="•"/>
            </a:pPr>
            <a:r>
              <a:rPr lang="en-US" sz="2968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30 investment funds </a:t>
            </a:r>
            <a:endParaRPr sz="2968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464</Words>
  <Application>Microsoft Office PowerPoint</Application>
  <PresentationFormat>Προσαρμογή</PresentationFormat>
  <Paragraphs>118</Paragraphs>
  <Slides>11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4" baseType="lpstr">
      <vt:lpstr>Arial</vt:lpstr>
      <vt:lpstr>Verdana</vt:lpstr>
      <vt:lpstr>Office Theme</vt:lpstr>
      <vt:lpstr>Flagship Investment Projects:  From Pipeline to Implementation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Flagship Investment Projects:  From Pipeline to Implementation</dc:title>
  <dc:creator>Maciek</dc:creator>
  <cp:lastModifiedBy>Lampropoulou Fotini</cp:lastModifiedBy>
  <cp:revision>2</cp:revision>
  <dcterms:created xsi:type="dcterms:W3CDTF">2026-06-09T13:07:18Z</dcterms:created>
  <dcterms:modified xsi:type="dcterms:W3CDTF">2026-07-10T06:47:54Z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verter">
    <vt:lpwstr>SolidFramework v10.0.19910.1</vt:lpwstr>
  </property>
  <property fmtid="{D5CDD505-2E9C-101B-9397-08002B2CF9AE}" pid="3" name="Created">
    <vt:filetime>2026-06-09T00:00:00Z</vt:filetime>
  </property>
  <property fmtid="{D5CDD505-2E9C-101B-9397-08002B2CF9AE}" pid="4" name="Creator">
    <vt:lpwstr>Adobe Illustrator CS6 (Windows)</vt:lpwstr>
  </property>
  <property fmtid="{D5CDD505-2E9C-101B-9397-08002B2CF9AE}" pid="5" name="LastSaved">
    <vt:filetime>2026-06-09T00:00:00Z</vt:filetime>
  </property>
  <property fmtid="{D5CDD505-2E9C-101B-9397-08002B2CF9AE}" pid="6" name="Producer">
    <vt:lpwstr>Adobe PDF library 10.01</vt:lpwstr>
  </property>
</Properties>
</file>